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1773" r:id="rId5"/>
    <p:sldId id="1724" r:id="rId6"/>
    <p:sldId id="1764" r:id="rId7"/>
    <p:sldId id="1769" r:id="rId8"/>
    <p:sldId id="1774" r:id="rId9"/>
    <p:sldId id="1775" r:id="rId10"/>
    <p:sldId id="1776" r:id="rId11"/>
    <p:sldId id="1777" r:id="rId12"/>
    <p:sldId id="1795" r:id="rId13"/>
    <p:sldId id="1778" r:id="rId14"/>
    <p:sldId id="1779" r:id="rId15"/>
    <p:sldId id="1780" r:id="rId16"/>
    <p:sldId id="1796" r:id="rId17"/>
    <p:sldId id="1797" r:id="rId18"/>
    <p:sldId id="2044" r:id="rId19"/>
    <p:sldId id="2045" r:id="rId20"/>
    <p:sldId id="2046" r:id="rId21"/>
    <p:sldId id="2047" r:id="rId22"/>
    <p:sldId id="2048" r:id="rId23"/>
    <p:sldId id="2049" r:id="rId24"/>
    <p:sldId id="1781" r:id="rId25"/>
    <p:sldId id="1782" r:id="rId26"/>
    <p:sldId id="1783" r:id="rId27"/>
    <p:sldId id="2042" r:id="rId28"/>
    <p:sldId id="2043" r:id="rId29"/>
    <p:sldId id="1701"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1220" y="40"/>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2024-12-30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2024-12-30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AA4D6-235D-3E80-0840-2788A8BEC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4543A-6C16-15B3-9302-16C80DBB6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BD920-F9C0-9F12-4FA2-7200B1A4FB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CE1D2A-0444-6299-9B18-90D756184762}"/>
              </a:ext>
            </a:extLst>
          </p:cNvPr>
          <p:cNvSpPr>
            <a:spLocks noGrp="1"/>
          </p:cNvSpPr>
          <p:nvPr>
            <p:ph type="sldNum" sz="quarter" idx="5"/>
          </p:nvPr>
        </p:nvSpPr>
        <p:spPr/>
        <p:txBody>
          <a:bodyPr/>
          <a:lstStyle/>
          <a:p>
            <a:fld id="{1367401B-FB73-460B-B34B-AE2D26C8FE60}" type="slidenum">
              <a:rPr lang="en-US" smtClean="0"/>
              <a:t>24</a:t>
            </a:fld>
            <a:endParaRPr lang="en-US" dirty="0"/>
          </a:p>
        </p:txBody>
      </p:sp>
    </p:spTree>
    <p:extLst>
      <p:ext uri="{BB962C8B-B14F-4D97-AF65-F5344CB8AC3E}">
        <p14:creationId xmlns:p14="http://schemas.microsoft.com/office/powerpoint/2010/main" val="300497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4907-50E1-87BA-4CF2-BDDD18B1F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89830-EEFC-2FE7-1800-3C89DA4E6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D8EA1-2BF4-7DB2-F8B1-FC90D1033E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9EDE7F-9E75-8BF9-FC7C-597970D9FE0B}"/>
              </a:ext>
            </a:extLst>
          </p:cNvPr>
          <p:cNvSpPr>
            <a:spLocks noGrp="1"/>
          </p:cNvSpPr>
          <p:nvPr>
            <p:ph type="sldNum" sz="quarter" idx="5"/>
          </p:nvPr>
        </p:nvSpPr>
        <p:spPr/>
        <p:txBody>
          <a:bodyPr/>
          <a:lstStyle/>
          <a:p>
            <a:fld id="{1367401B-FB73-460B-B34B-AE2D26C8FE60}" type="slidenum">
              <a:rPr lang="en-US" smtClean="0"/>
              <a:t>25</a:t>
            </a:fld>
            <a:endParaRPr lang="en-US" dirty="0"/>
          </a:p>
        </p:txBody>
      </p:sp>
    </p:spTree>
    <p:extLst>
      <p:ext uri="{BB962C8B-B14F-4D97-AF65-F5344CB8AC3E}">
        <p14:creationId xmlns:p14="http://schemas.microsoft.com/office/powerpoint/2010/main" val="1334111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715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 id="2147483844" r:id="rId8"/>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knowledge.exlibrisgroup.com/@api/deki/files/179163/How_to_add_a_reply_to_message_to_the_borrowing_activity_letter_depending_on_the_library_of_the_loaned_item(s).pptx"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535708" y="2211710"/>
            <a:ext cx="6628579" cy="1305174"/>
          </a:xfrm>
        </p:spPr>
        <p:txBody>
          <a:bodyPr/>
          <a:lstStyle/>
          <a:p>
            <a:r>
              <a:rPr lang="en-US" b="0" i="0" u="none" strike="noStrike" kern="1200" baseline="0" dirty="0">
                <a:solidFill>
                  <a:srgbClr val="000000"/>
                </a:solidFill>
                <a:latin typeface="Calibri" panose="020F0502020204030204" pitchFamily="34" charset="0"/>
              </a:rPr>
              <a:t>Library Level Patron Notifications</a:t>
            </a:r>
            <a:br>
              <a:rPr lang="en-US" b="0" i="0" u="none" strike="noStrike" kern="1200" baseline="0" dirty="0">
                <a:solidFill>
                  <a:srgbClr val="000000"/>
                </a:solidFill>
                <a:latin typeface="Calibri" panose="020F0502020204030204" pitchFamily="34" charset="0"/>
              </a:rPr>
            </a:br>
            <a:endParaRPr lang="en-US" dirty="0"/>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2DFDC7-E151-2E3C-2D7E-90FE8D53EC9F}"/>
              </a:ext>
            </a:extLst>
          </p:cNvPr>
          <p:cNvPicPr>
            <a:picLocks noChangeAspect="1"/>
          </p:cNvPicPr>
          <p:nvPr/>
        </p:nvPicPr>
        <p:blipFill>
          <a:blip r:embed="rId2"/>
          <a:stretch>
            <a:fillRect/>
          </a:stretch>
        </p:blipFill>
        <p:spPr>
          <a:xfrm>
            <a:off x="928687" y="1609725"/>
            <a:ext cx="7286625" cy="192405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For example</a:t>
            </a:r>
          </a:p>
        </p:txBody>
      </p:sp>
      <p:sp>
        <p:nvSpPr>
          <p:cNvPr id="9" name="Content Placeholder 3">
            <a:extLst>
              <a:ext uri="{FF2B5EF4-FFF2-40B4-BE49-F238E27FC236}">
                <a16:creationId xmlns:a16="http://schemas.microsoft.com/office/drawing/2014/main" id="{653279D2-1E9C-4074-BC4E-CB939D7BD56E}"/>
              </a:ext>
            </a:extLst>
          </p:cNvPr>
          <p:cNvSpPr txBox="1">
            <a:spLocks/>
          </p:cNvSpPr>
          <p:nvPr/>
        </p:nvSpPr>
        <p:spPr>
          <a:xfrm>
            <a:off x="310987" y="843558"/>
            <a:ext cx="8496944" cy="864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Two separate mails are simultaneously sent</a:t>
            </a:r>
          </a:p>
        </p:txBody>
      </p:sp>
    </p:spTree>
    <p:extLst>
      <p:ext uri="{BB962C8B-B14F-4D97-AF65-F5344CB8AC3E}">
        <p14:creationId xmlns:p14="http://schemas.microsoft.com/office/powerpoint/2010/main" val="370770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61416-FCA6-345C-1D4B-70393C64427F}"/>
              </a:ext>
            </a:extLst>
          </p:cNvPr>
          <p:cNvPicPr>
            <a:picLocks noChangeAspect="1"/>
          </p:cNvPicPr>
          <p:nvPr/>
        </p:nvPicPr>
        <p:blipFill>
          <a:blip r:embed="rId2"/>
          <a:stretch>
            <a:fillRect/>
          </a:stretch>
        </p:blipFill>
        <p:spPr>
          <a:xfrm>
            <a:off x="1331640" y="1347614"/>
            <a:ext cx="7164288" cy="331348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For example</a:t>
            </a:r>
          </a:p>
        </p:txBody>
      </p:sp>
      <p:sp>
        <p:nvSpPr>
          <p:cNvPr id="5" name="Content Placeholder 3">
            <a:extLst>
              <a:ext uri="{FF2B5EF4-FFF2-40B4-BE49-F238E27FC236}">
                <a16:creationId xmlns:a16="http://schemas.microsoft.com/office/drawing/2014/main" id="{5389D6A5-6952-4913-86F1-5A8395DA70DD}"/>
              </a:ext>
            </a:extLst>
          </p:cNvPr>
          <p:cNvSpPr txBox="1">
            <a:spLocks/>
          </p:cNvSpPr>
          <p:nvPr/>
        </p:nvSpPr>
        <p:spPr>
          <a:xfrm>
            <a:off x="323528" y="843558"/>
            <a:ext cx="8496944" cy="3600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One letter is sent for the "Main Library"</a:t>
            </a:r>
          </a:p>
        </p:txBody>
      </p:sp>
      <p:sp>
        <p:nvSpPr>
          <p:cNvPr id="7" name="Rectangle 6">
            <a:extLst>
              <a:ext uri="{FF2B5EF4-FFF2-40B4-BE49-F238E27FC236}">
                <a16:creationId xmlns:a16="http://schemas.microsoft.com/office/drawing/2014/main" id="{09EB15EC-A05B-4465-8BD0-2302C2A8FBC4}"/>
              </a:ext>
            </a:extLst>
          </p:cNvPr>
          <p:cNvSpPr/>
          <p:nvPr/>
        </p:nvSpPr>
        <p:spPr>
          <a:xfrm>
            <a:off x="4355976" y="4332001"/>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18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FCDEA5-F60F-1E89-99F5-825AD977FD38}"/>
              </a:ext>
            </a:extLst>
          </p:cNvPr>
          <p:cNvPicPr>
            <a:picLocks noChangeAspect="1"/>
          </p:cNvPicPr>
          <p:nvPr/>
        </p:nvPicPr>
        <p:blipFill>
          <a:blip r:embed="rId2"/>
          <a:stretch>
            <a:fillRect/>
          </a:stretch>
        </p:blipFill>
        <p:spPr>
          <a:xfrm>
            <a:off x="971600" y="1419622"/>
            <a:ext cx="6951268" cy="3310128"/>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For example</a:t>
            </a:r>
          </a:p>
        </p:txBody>
      </p:sp>
      <p:sp>
        <p:nvSpPr>
          <p:cNvPr id="9" name="Content Placeholder 3">
            <a:extLst>
              <a:ext uri="{FF2B5EF4-FFF2-40B4-BE49-F238E27FC236}">
                <a16:creationId xmlns:a16="http://schemas.microsoft.com/office/drawing/2014/main" id="{C8869F81-CDAC-4F82-B36F-95E025B09C23}"/>
              </a:ext>
            </a:extLst>
          </p:cNvPr>
          <p:cNvSpPr txBox="1">
            <a:spLocks/>
          </p:cNvSpPr>
          <p:nvPr/>
        </p:nvSpPr>
        <p:spPr>
          <a:xfrm>
            <a:off x="323528" y="843558"/>
            <a:ext cx="8496944" cy="43204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One letter is sent for the "Library and Information Science Library"</a:t>
            </a:r>
          </a:p>
        </p:txBody>
      </p:sp>
      <p:sp>
        <p:nvSpPr>
          <p:cNvPr id="10" name="Rectangle 9">
            <a:extLst>
              <a:ext uri="{FF2B5EF4-FFF2-40B4-BE49-F238E27FC236}">
                <a16:creationId xmlns:a16="http://schemas.microsoft.com/office/drawing/2014/main" id="{177AD9B7-09E4-47E6-BD7E-09E09DCFD1E9}"/>
              </a:ext>
            </a:extLst>
          </p:cNvPr>
          <p:cNvSpPr/>
          <p:nvPr/>
        </p:nvSpPr>
        <p:spPr>
          <a:xfrm>
            <a:off x="3203848" y="4443958"/>
            <a:ext cx="2448272" cy="277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41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33F02-935D-9EBC-2002-521C6FF9141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618830A-5455-E7EC-1F2A-096E1B7C3D2F}"/>
              </a:ext>
            </a:extLst>
          </p:cNvPr>
          <p:cNvPicPr>
            <a:picLocks noChangeAspect="1"/>
          </p:cNvPicPr>
          <p:nvPr/>
        </p:nvPicPr>
        <p:blipFill>
          <a:blip r:embed="rId2"/>
          <a:stretch>
            <a:fillRect/>
          </a:stretch>
        </p:blipFill>
        <p:spPr>
          <a:xfrm>
            <a:off x="0" y="1763138"/>
            <a:ext cx="9144000" cy="1617223"/>
          </a:xfrm>
          <a:prstGeom prst="rect">
            <a:avLst/>
          </a:prstGeom>
          <a:ln>
            <a:solidFill>
              <a:schemeClr val="tx1"/>
            </a:solidFill>
          </a:ln>
        </p:spPr>
      </p:pic>
      <p:sp>
        <p:nvSpPr>
          <p:cNvPr id="3" name="Title 2">
            <a:extLst>
              <a:ext uri="{FF2B5EF4-FFF2-40B4-BE49-F238E27FC236}">
                <a16:creationId xmlns:a16="http://schemas.microsoft.com/office/drawing/2014/main" id="{F7540A25-4E0D-65E6-45D8-3425C8364FC9}"/>
              </a:ext>
            </a:extLst>
          </p:cNvPr>
          <p:cNvSpPr>
            <a:spLocks noGrp="1"/>
          </p:cNvSpPr>
          <p:nvPr>
            <p:ph type="title"/>
          </p:nvPr>
        </p:nvSpPr>
        <p:spPr/>
        <p:txBody>
          <a:bodyPr/>
          <a:lstStyle/>
          <a:p>
            <a:r>
              <a:rPr lang="en-US" dirty="0"/>
              <a:t>For example</a:t>
            </a:r>
          </a:p>
        </p:txBody>
      </p:sp>
      <p:sp>
        <p:nvSpPr>
          <p:cNvPr id="9" name="Content Placeholder 3">
            <a:extLst>
              <a:ext uri="{FF2B5EF4-FFF2-40B4-BE49-F238E27FC236}">
                <a16:creationId xmlns:a16="http://schemas.microsoft.com/office/drawing/2014/main" id="{6B189077-CADF-DCD2-58A3-177E036A476B}"/>
              </a:ext>
            </a:extLst>
          </p:cNvPr>
          <p:cNvSpPr txBox="1">
            <a:spLocks/>
          </p:cNvSpPr>
          <p:nvPr/>
        </p:nvSpPr>
        <p:spPr>
          <a:xfrm>
            <a:off x="323528" y="843558"/>
            <a:ext cx="8496944" cy="5040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However, if parameter "</a:t>
            </a:r>
            <a:r>
              <a:rPr lang="en-US" sz="1800" dirty="0" err="1"/>
              <a:t>separate_patron_notifications</a:t>
            </a:r>
            <a:r>
              <a:rPr lang="en-US" sz="1800" dirty="0"/>
              <a:t>" is set to "false"</a:t>
            </a:r>
          </a:p>
          <a:p>
            <a:endParaRPr lang="en-US" sz="1800" dirty="0"/>
          </a:p>
        </p:txBody>
      </p:sp>
      <p:sp>
        <p:nvSpPr>
          <p:cNvPr id="10" name="Rectangle 9">
            <a:extLst>
              <a:ext uri="{FF2B5EF4-FFF2-40B4-BE49-F238E27FC236}">
                <a16:creationId xmlns:a16="http://schemas.microsoft.com/office/drawing/2014/main" id="{0CD65572-7CB3-238D-B95A-3E7BD3A60D97}"/>
              </a:ext>
            </a:extLst>
          </p:cNvPr>
          <p:cNvSpPr/>
          <p:nvPr/>
        </p:nvSpPr>
        <p:spPr>
          <a:xfrm>
            <a:off x="3635896" y="3003798"/>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D1D32B-1F57-EB4A-93CC-6B18F2B2AA20}"/>
              </a:ext>
            </a:extLst>
          </p:cNvPr>
          <p:cNvSpPr/>
          <p:nvPr/>
        </p:nvSpPr>
        <p:spPr>
          <a:xfrm>
            <a:off x="627462" y="3003798"/>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023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C0C-B09D-12B7-4489-151DDC0F91E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19C9DBC-E9D9-06E7-F172-8E44192377F6}"/>
              </a:ext>
            </a:extLst>
          </p:cNvPr>
          <p:cNvPicPr>
            <a:picLocks noChangeAspect="1"/>
          </p:cNvPicPr>
          <p:nvPr/>
        </p:nvPicPr>
        <p:blipFill>
          <a:blip r:embed="rId2"/>
          <a:stretch>
            <a:fillRect/>
          </a:stretch>
        </p:blipFill>
        <p:spPr>
          <a:xfrm>
            <a:off x="0" y="1282574"/>
            <a:ext cx="9144000" cy="3593432"/>
          </a:xfrm>
          <a:prstGeom prst="rect">
            <a:avLst/>
          </a:prstGeom>
          <a:ln>
            <a:solidFill>
              <a:schemeClr val="tx1"/>
            </a:solidFill>
          </a:ln>
        </p:spPr>
      </p:pic>
      <p:sp>
        <p:nvSpPr>
          <p:cNvPr id="3" name="Title 2">
            <a:extLst>
              <a:ext uri="{FF2B5EF4-FFF2-40B4-BE49-F238E27FC236}">
                <a16:creationId xmlns:a16="http://schemas.microsoft.com/office/drawing/2014/main" id="{0D3F11DB-DBEC-107D-9378-DAF36A01139A}"/>
              </a:ext>
            </a:extLst>
          </p:cNvPr>
          <p:cNvSpPr>
            <a:spLocks noGrp="1"/>
          </p:cNvSpPr>
          <p:nvPr>
            <p:ph type="title"/>
          </p:nvPr>
        </p:nvSpPr>
        <p:spPr/>
        <p:txBody>
          <a:bodyPr/>
          <a:lstStyle/>
          <a:p>
            <a:r>
              <a:rPr lang="en-US" dirty="0"/>
              <a:t>For example</a:t>
            </a:r>
          </a:p>
        </p:txBody>
      </p:sp>
      <p:sp>
        <p:nvSpPr>
          <p:cNvPr id="9" name="Content Placeholder 3">
            <a:extLst>
              <a:ext uri="{FF2B5EF4-FFF2-40B4-BE49-F238E27FC236}">
                <a16:creationId xmlns:a16="http://schemas.microsoft.com/office/drawing/2014/main" id="{04E6154F-89B8-2022-074A-AAECEEDBC745}"/>
              </a:ext>
            </a:extLst>
          </p:cNvPr>
          <p:cNvSpPr txBox="1">
            <a:spLocks/>
          </p:cNvSpPr>
          <p:nvPr/>
        </p:nvSpPr>
        <p:spPr>
          <a:xfrm>
            <a:off x="323528" y="843558"/>
            <a:ext cx="8496944" cy="5040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Then one letter is sent with all items on loan in all libraries</a:t>
            </a:r>
          </a:p>
          <a:p>
            <a:endParaRPr lang="en-US" sz="1800" dirty="0"/>
          </a:p>
        </p:txBody>
      </p:sp>
      <p:sp>
        <p:nvSpPr>
          <p:cNvPr id="10" name="Rectangle 9">
            <a:extLst>
              <a:ext uri="{FF2B5EF4-FFF2-40B4-BE49-F238E27FC236}">
                <a16:creationId xmlns:a16="http://schemas.microsoft.com/office/drawing/2014/main" id="{4BB3D394-976B-211E-C624-38136D6F6554}"/>
              </a:ext>
            </a:extLst>
          </p:cNvPr>
          <p:cNvSpPr/>
          <p:nvPr/>
        </p:nvSpPr>
        <p:spPr>
          <a:xfrm>
            <a:off x="2915816" y="2787774"/>
            <a:ext cx="1800200" cy="1720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71C56C-1E43-EA56-33CA-9C410DCDFFEE}"/>
              </a:ext>
            </a:extLst>
          </p:cNvPr>
          <p:cNvSpPr/>
          <p:nvPr/>
        </p:nvSpPr>
        <p:spPr>
          <a:xfrm>
            <a:off x="3419872" y="3567883"/>
            <a:ext cx="720080" cy="1720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914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C9776-DFF5-76A3-EE71-48F9B58314F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5E48D84-FD6E-BC77-40C4-3E67A503F403}"/>
              </a:ext>
            </a:extLst>
          </p:cNvPr>
          <p:cNvPicPr>
            <a:picLocks noChangeAspect="1"/>
          </p:cNvPicPr>
          <p:nvPr/>
        </p:nvPicPr>
        <p:blipFill>
          <a:blip r:embed="rId2"/>
          <a:stretch>
            <a:fillRect/>
          </a:stretch>
        </p:blipFill>
        <p:spPr>
          <a:xfrm>
            <a:off x="7668" y="1331562"/>
            <a:ext cx="9144000" cy="1556555"/>
          </a:xfrm>
          <a:prstGeom prst="rect">
            <a:avLst/>
          </a:prstGeom>
          <a:ln>
            <a:solidFill>
              <a:schemeClr val="tx1"/>
            </a:solidFill>
          </a:ln>
        </p:spPr>
      </p:pic>
      <p:sp>
        <p:nvSpPr>
          <p:cNvPr id="3" name="Title 2">
            <a:extLst>
              <a:ext uri="{FF2B5EF4-FFF2-40B4-BE49-F238E27FC236}">
                <a16:creationId xmlns:a16="http://schemas.microsoft.com/office/drawing/2014/main" id="{67D97DEF-2E99-66FD-5D2F-FA0EAFF93E00}"/>
              </a:ext>
            </a:extLst>
          </p:cNvPr>
          <p:cNvSpPr>
            <a:spLocks noGrp="1"/>
          </p:cNvSpPr>
          <p:nvPr>
            <p:ph type="title"/>
          </p:nvPr>
        </p:nvSpPr>
        <p:spPr/>
        <p:txBody>
          <a:bodyPr/>
          <a:lstStyle/>
          <a:p>
            <a:r>
              <a:rPr lang="en-US" dirty="0"/>
              <a:t>For example</a:t>
            </a:r>
          </a:p>
        </p:txBody>
      </p:sp>
      <p:sp>
        <p:nvSpPr>
          <p:cNvPr id="8" name="Content Placeholder 3">
            <a:extLst>
              <a:ext uri="{FF2B5EF4-FFF2-40B4-BE49-F238E27FC236}">
                <a16:creationId xmlns:a16="http://schemas.microsoft.com/office/drawing/2014/main" id="{A0C5F0D6-592D-ADA5-A8FE-574393A5B6CF}"/>
              </a:ext>
            </a:extLst>
          </p:cNvPr>
          <p:cNvSpPr txBox="1">
            <a:spLocks/>
          </p:cNvSpPr>
          <p:nvPr/>
        </p:nvSpPr>
        <p:spPr>
          <a:xfrm>
            <a:off x="310987" y="843558"/>
            <a:ext cx="8496944" cy="864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Again the parameter "</a:t>
            </a:r>
            <a:r>
              <a:rPr lang="en-US" sz="1800" dirty="0" err="1"/>
              <a:t>separate_patron_notifications</a:t>
            </a:r>
            <a:r>
              <a:rPr lang="en-US" sz="1800" dirty="0"/>
              <a:t>" is set to "true"</a:t>
            </a:r>
          </a:p>
        </p:txBody>
      </p:sp>
      <p:sp>
        <p:nvSpPr>
          <p:cNvPr id="11" name="Rectangle 10">
            <a:extLst>
              <a:ext uri="{FF2B5EF4-FFF2-40B4-BE49-F238E27FC236}">
                <a16:creationId xmlns:a16="http://schemas.microsoft.com/office/drawing/2014/main" id="{1CB5B900-B40D-A71C-2C34-60BA89166237}"/>
              </a:ext>
            </a:extLst>
          </p:cNvPr>
          <p:cNvSpPr/>
          <p:nvPr/>
        </p:nvSpPr>
        <p:spPr>
          <a:xfrm>
            <a:off x="539552" y="2392737"/>
            <a:ext cx="4464496" cy="535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86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7B43E-4174-3CD2-4250-C45D171E4B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48347B-8B4A-6E40-9DAE-4589FCD0DE96}"/>
              </a:ext>
            </a:extLst>
          </p:cNvPr>
          <p:cNvSpPr>
            <a:spLocks noGrp="1"/>
          </p:cNvSpPr>
          <p:nvPr>
            <p:ph type="title"/>
          </p:nvPr>
        </p:nvSpPr>
        <p:spPr/>
        <p:txBody>
          <a:bodyPr/>
          <a:lstStyle/>
          <a:p>
            <a:r>
              <a:rPr lang="en-US" dirty="0"/>
              <a:t>For example</a:t>
            </a:r>
          </a:p>
        </p:txBody>
      </p:sp>
      <p:sp>
        <p:nvSpPr>
          <p:cNvPr id="8" name="Content Placeholder 3">
            <a:extLst>
              <a:ext uri="{FF2B5EF4-FFF2-40B4-BE49-F238E27FC236}">
                <a16:creationId xmlns:a16="http://schemas.microsoft.com/office/drawing/2014/main" id="{746A664D-7055-7BC1-EBD0-F44F915378EA}"/>
              </a:ext>
            </a:extLst>
          </p:cNvPr>
          <p:cNvSpPr txBox="1">
            <a:spLocks/>
          </p:cNvSpPr>
          <p:nvPr/>
        </p:nvSpPr>
        <p:spPr>
          <a:xfrm>
            <a:off x="310987" y="843558"/>
            <a:ext cx="8496944" cy="86409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Now we will look at the job "Notifications - Send Courtesy Notices and Handle Loan Renewals".</a:t>
            </a:r>
          </a:p>
          <a:p>
            <a:r>
              <a:rPr lang="en-US" sz="1800" dirty="0"/>
              <a:t>The job has run and completed.</a:t>
            </a:r>
          </a:p>
        </p:txBody>
      </p:sp>
      <p:pic>
        <p:nvPicPr>
          <p:cNvPr id="5" name="Picture 4">
            <a:extLst>
              <a:ext uri="{FF2B5EF4-FFF2-40B4-BE49-F238E27FC236}">
                <a16:creationId xmlns:a16="http://schemas.microsoft.com/office/drawing/2014/main" id="{BB5AFC77-C650-12E4-313D-CD5902F136A1}"/>
              </a:ext>
            </a:extLst>
          </p:cNvPr>
          <p:cNvPicPr>
            <a:picLocks noChangeAspect="1"/>
          </p:cNvPicPr>
          <p:nvPr/>
        </p:nvPicPr>
        <p:blipFill>
          <a:blip r:embed="rId2"/>
          <a:stretch>
            <a:fillRect/>
          </a:stretch>
        </p:blipFill>
        <p:spPr>
          <a:xfrm>
            <a:off x="0" y="1781465"/>
            <a:ext cx="9144000" cy="1942413"/>
          </a:xfrm>
          <a:prstGeom prst="rect">
            <a:avLst/>
          </a:prstGeom>
          <a:ln>
            <a:solidFill>
              <a:schemeClr val="tx1"/>
            </a:solidFill>
          </a:ln>
        </p:spPr>
      </p:pic>
      <p:sp>
        <p:nvSpPr>
          <p:cNvPr id="6" name="Rectangle 5">
            <a:extLst>
              <a:ext uri="{FF2B5EF4-FFF2-40B4-BE49-F238E27FC236}">
                <a16:creationId xmlns:a16="http://schemas.microsoft.com/office/drawing/2014/main" id="{BED22AF9-6D80-F53E-90F2-C62FB02DEB1E}"/>
              </a:ext>
            </a:extLst>
          </p:cNvPr>
          <p:cNvSpPr/>
          <p:nvPr/>
        </p:nvSpPr>
        <p:spPr>
          <a:xfrm>
            <a:off x="395536" y="3380189"/>
            <a:ext cx="2232248" cy="36184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06B575-AC61-AC7D-8170-8D4163BD51EE}"/>
              </a:ext>
            </a:extLst>
          </p:cNvPr>
          <p:cNvSpPr/>
          <p:nvPr/>
        </p:nvSpPr>
        <p:spPr>
          <a:xfrm>
            <a:off x="6444208" y="3380189"/>
            <a:ext cx="720080" cy="34368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29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8E545-9B67-2AF7-8F06-3EF5709C9FC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671EA0B-3047-68DF-9BEB-375860830D8D}"/>
              </a:ext>
            </a:extLst>
          </p:cNvPr>
          <p:cNvPicPr>
            <a:picLocks noChangeAspect="1"/>
          </p:cNvPicPr>
          <p:nvPr/>
        </p:nvPicPr>
        <p:blipFill>
          <a:blip r:embed="rId2"/>
          <a:stretch>
            <a:fillRect/>
          </a:stretch>
        </p:blipFill>
        <p:spPr>
          <a:xfrm>
            <a:off x="0" y="1313895"/>
            <a:ext cx="9144000" cy="3418095"/>
          </a:xfrm>
          <a:prstGeom prst="rect">
            <a:avLst/>
          </a:prstGeom>
          <a:ln>
            <a:solidFill>
              <a:schemeClr val="tx1"/>
            </a:solidFill>
          </a:ln>
        </p:spPr>
      </p:pic>
      <p:sp>
        <p:nvSpPr>
          <p:cNvPr id="3" name="Title 2">
            <a:extLst>
              <a:ext uri="{FF2B5EF4-FFF2-40B4-BE49-F238E27FC236}">
                <a16:creationId xmlns:a16="http://schemas.microsoft.com/office/drawing/2014/main" id="{0B9AF4D3-3EF8-4F77-2D79-F0D4C8A847B3}"/>
              </a:ext>
            </a:extLst>
          </p:cNvPr>
          <p:cNvSpPr>
            <a:spLocks noGrp="1"/>
          </p:cNvSpPr>
          <p:nvPr>
            <p:ph type="title"/>
          </p:nvPr>
        </p:nvSpPr>
        <p:spPr/>
        <p:txBody>
          <a:bodyPr/>
          <a:lstStyle/>
          <a:p>
            <a:r>
              <a:rPr lang="en-US" dirty="0"/>
              <a:t>For example</a:t>
            </a:r>
          </a:p>
        </p:txBody>
      </p:sp>
      <p:sp>
        <p:nvSpPr>
          <p:cNvPr id="8" name="Content Placeholder 3">
            <a:extLst>
              <a:ext uri="{FF2B5EF4-FFF2-40B4-BE49-F238E27FC236}">
                <a16:creationId xmlns:a16="http://schemas.microsoft.com/office/drawing/2014/main" id="{9A3C077D-FCA2-534D-0BEE-4D05A0863DFE}"/>
              </a:ext>
            </a:extLst>
          </p:cNvPr>
          <p:cNvSpPr txBox="1">
            <a:spLocks/>
          </p:cNvSpPr>
          <p:nvPr/>
        </p:nvSpPr>
        <p:spPr>
          <a:xfrm>
            <a:off x="310987" y="699542"/>
            <a:ext cx="8496944" cy="864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Patron Alicia Chen receives two courtesy letters.  Here is one for the Main Library.</a:t>
            </a:r>
          </a:p>
        </p:txBody>
      </p:sp>
      <p:sp>
        <p:nvSpPr>
          <p:cNvPr id="6" name="Rectangle 5">
            <a:extLst>
              <a:ext uri="{FF2B5EF4-FFF2-40B4-BE49-F238E27FC236}">
                <a16:creationId xmlns:a16="http://schemas.microsoft.com/office/drawing/2014/main" id="{02D03D5A-1425-A5CC-1D89-3A8CDC0D032F}"/>
              </a:ext>
            </a:extLst>
          </p:cNvPr>
          <p:cNvSpPr/>
          <p:nvPr/>
        </p:nvSpPr>
        <p:spPr>
          <a:xfrm>
            <a:off x="203814" y="1905618"/>
            <a:ext cx="576064" cy="1541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CDC24E-2593-7EF6-E07D-AD986498FC6B}"/>
              </a:ext>
            </a:extLst>
          </p:cNvPr>
          <p:cNvSpPr/>
          <p:nvPr/>
        </p:nvSpPr>
        <p:spPr>
          <a:xfrm>
            <a:off x="4067944" y="4383017"/>
            <a:ext cx="1008112" cy="2769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19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7E1C5-3CE6-E93F-F8E3-C437DF21398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DDBF322-ECE1-BDED-D8BD-E285C2574464}"/>
              </a:ext>
            </a:extLst>
          </p:cNvPr>
          <p:cNvPicPr>
            <a:picLocks noChangeAspect="1"/>
          </p:cNvPicPr>
          <p:nvPr/>
        </p:nvPicPr>
        <p:blipFill>
          <a:blip r:embed="rId2"/>
          <a:stretch>
            <a:fillRect/>
          </a:stretch>
        </p:blipFill>
        <p:spPr>
          <a:xfrm>
            <a:off x="0" y="1291516"/>
            <a:ext cx="9144000" cy="3568588"/>
          </a:xfrm>
          <a:prstGeom prst="rect">
            <a:avLst/>
          </a:prstGeom>
          <a:ln>
            <a:solidFill>
              <a:schemeClr val="tx1"/>
            </a:solidFill>
          </a:ln>
        </p:spPr>
      </p:pic>
      <p:sp>
        <p:nvSpPr>
          <p:cNvPr id="3" name="Title 2">
            <a:extLst>
              <a:ext uri="{FF2B5EF4-FFF2-40B4-BE49-F238E27FC236}">
                <a16:creationId xmlns:a16="http://schemas.microsoft.com/office/drawing/2014/main" id="{D0D7D394-7B03-E917-B843-CFB1A44F24A9}"/>
              </a:ext>
            </a:extLst>
          </p:cNvPr>
          <p:cNvSpPr>
            <a:spLocks noGrp="1"/>
          </p:cNvSpPr>
          <p:nvPr>
            <p:ph type="title"/>
          </p:nvPr>
        </p:nvSpPr>
        <p:spPr/>
        <p:txBody>
          <a:bodyPr/>
          <a:lstStyle/>
          <a:p>
            <a:r>
              <a:rPr lang="en-US" dirty="0"/>
              <a:t>For example</a:t>
            </a:r>
          </a:p>
        </p:txBody>
      </p:sp>
      <p:sp>
        <p:nvSpPr>
          <p:cNvPr id="8" name="Content Placeholder 3">
            <a:extLst>
              <a:ext uri="{FF2B5EF4-FFF2-40B4-BE49-F238E27FC236}">
                <a16:creationId xmlns:a16="http://schemas.microsoft.com/office/drawing/2014/main" id="{F981E47C-0E3B-7768-EFD5-579A030A62EB}"/>
              </a:ext>
            </a:extLst>
          </p:cNvPr>
          <p:cNvSpPr txBox="1">
            <a:spLocks/>
          </p:cNvSpPr>
          <p:nvPr/>
        </p:nvSpPr>
        <p:spPr>
          <a:xfrm>
            <a:off x="310987" y="699542"/>
            <a:ext cx="8496944" cy="864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Patron Alicia Chen receives two courtesy letters.  Here is one for the Library and Information Science Library.</a:t>
            </a:r>
          </a:p>
        </p:txBody>
      </p:sp>
      <p:sp>
        <p:nvSpPr>
          <p:cNvPr id="6" name="Rectangle 5">
            <a:extLst>
              <a:ext uri="{FF2B5EF4-FFF2-40B4-BE49-F238E27FC236}">
                <a16:creationId xmlns:a16="http://schemas.microsoft.com/office/drawing/2014/main" id="{02F2288B-3688-9744-4817-4F38D7BE2E7F}"/>
              </a:ext>
            </a:extLst>
          </p:cNvPr>
          <p:cNvSpPr/>
          <p:nvPr/>
        </p:nvSpPr>
        <p:spPr>
          <a:xfrm>
            <a:off x="108402" y="1905618"/>
            <a:ext cx="576064" cy="1541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FC9D50-019C-860E-34AB-0622050C1CB8}"/>
              </a:ext>
            </a:extLst>
          </p:cNvPr>
          <p:cNvSpPr/>
          <p:nvPr/>
        </p:nvSpPr>
        <p:spPr>
          <a:xfrm>
            <a:off x="3131840" y="4599041"/>
            <a:ext cx="2808312" cy="2610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737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CDDB9-F1DB-796C-8D9D-52DC0527ABF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9D732FA-BF16-5B99-F739-8198CE2B7F5D}"/>
              </a:ext>
            </a:extLst>
          </p:cNvPr>
          <p:cNvPicPr>
            <a:picLocks noChangeAspect="1"/>
          </p:cNvPicPr>
          <p:nvPr/>
        </p:nvPicPr>
        <p:blipFill>
          <a:blip r:embed="rId2"/>
          <a:stretch>
            <a:fillRect/>
          </a:stretch>
        </p:blipFill>
        <p:spPr>
          <a:xfrm>
            <a:off x="0" y="1738819"/>
            <a:ext cx="9144000" cy="1665862"/>
          </a:xfrm>
          <a:prstGeom prst="rect">
            <a:avLst/>
          </a:prstGeom>
          <a:ln>
            <a:solidFill>
              <a:schemeClr val="tx1"/>
            </a:solidFill>
          </a:ln>
        </p:spPr>
      </p:pic>
      <p:sp>
        <p:nvSpPr>
          <p:cNvPr id="3" name="Title 2">
            <a:extLst>
              <a:ext uri="{FF2B5EF4-FFF2-40B4-BE49-F238E27FC236}">
                <a16:creationId xmlns:a16="http://schemas.microsoft.com/office/drawing/2014/main" id="{F8700AEB-8110-4082-D947-441C2D410D95}"/>
              </a:ext>
            </a:extLst>
          </p:cNvPr>
          <p:cNvSpPr>
            <a:spLocks noGrp="1"/>
          </p:cNvSpPr>
          <p:nvPr>
            <p:ph type="title"/>
          </p:nvPr>
        </p:nvSpPr>
        <p:spPr/>
        <p:txBody>
          <a:bodyPr/>
          <a:lstStyle/>
          <a:p>
            <a:r>
              <a:rPr lang="en-US" dirty="0"/>
              <a:t>For example</a:t>
            </a:r>
          </a:p>
        </p:txBody>
      </p:sp>
      <p:sp>
        <p:nvSpPr>
          <p:cNvPr id="8" name="Content Placeholder 3">
            <a:extLst>
              <a:ext uri="{FF2B5EF4-FFF2-40B4-BE49-F238E27FC236}">
                <a16:creationId xmlns:a16="http://schemas.microsoft.com/office/drawing/2014/main" id="{2BBC8A3E-9203-C65A-7AE8-3F1C29E8E077}"/>
              </a:ext>
            </a:extLst>
          </p:cNvPr>
          <p:cNvSpPr txBox="1">
            <a:spLocks/>
          </p:cNvSpPr>
          <p:nvPr/>
        </p:nvSpPr>
        <p:spPr>
          <a:xfrm>
            <a:off x="310987" y="843558"/>
            <a:ext cx="8496944" cy="864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However, if parameter </a:t>
            </a:r>
            <a:r>
              <a:rPr lang="en-US" sz="1800" dirty="0" err="1"/>
              <a:t>separate_patron_notifications_by_library</a:t>
            </a:r>
            <a:r>
              <a:rPr lang="en-US" sz="1800" dirty="0"/>
              <a:t> were set to false:</a:t>
            </a:r>
          </a:p>
        </p:txBody>
      </p:sp>
      <p:sp>
        <p:nvSpPr>
          <p:cNvPr id="6" name="Rectangle 5">
            <a:extLst>
              <a:ext uri="{FF2B5EF4-FFF2-40B4-BE49-F238E27FC236}">
                <a16:creationId xmlns:a16="http://schemas.microsoft.com/office/drawing/2014/main" id="{25CB83C5-DA2B-D569-4013-B4726492DBA7}"/>
              </a:ext>
            </a:extLst>
          </p:cNvPr>
          <p:cNvSpPr/>
          <p:nvPr/>
        </p:nvSpPr>
        <p:spPr>
          <a:xfrm>
            <a:off x="539552" y="3034249"/>
            <a:ext cx="1656184" cy="1855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3A67ED-C423-3C67-4980-C98DB819D91C}"/>
              </a:ext>
            </a:extLst>
          </p:cNvPr>
          <p:cNvSpPr/>
          <p:nvPr/>
        </p:nvSpPr>
        <p:spPr>
          <a:xfrm>
            <a:off x="3635896" y="3034250"/>
            <a:ext cx="432048" cy="1855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8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565719"/>
            <a:ext cx="4824536" cy="4339766"/>
          </a:xfrm>
        </p:spPr>
        <p:txBody>
          <a:bodyPr/>
          <a:lstStyle/>
          <a:p>
            <a:pPr lvl="1"/>
            <a:r>
              <a:rPr lang="en-US" sz="2400" dirty="0"/>
              <a:t>Introduction</a:t>
            </a:r>
          </a:p>
          <a:p>
            <a:pPr lvl="1"/>
            <a:r>
              <a:rPr lang="en-US" sz="2400" dirty="0"/>
              <a:t>For example</a:t>
            </a:r>
          </a:p>
          <a:p>
            <a:pPr lvl="1"/>
            <a:r>
              <a:rPr lang="en-US" sz="2400" dirty="0"/>
              <a:t>Configurations based on library - Borrowing Activity Letter </a:t>
            </a:r>
          </a:p>
          <a:p>
            <a:endParaRPr lang="en-US" dirty="0"/>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A90BD-4405-4EC1-2284-C964C2A343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41B82F-278A-D271-E667-45F7BBC5CF84}"/>
              </a:ext>
            </a:extLst>
          </p:cNvPr>
          <p:cNvSpPr>
            <a:spLocks noGrp="1"/>
          </p:cNvSpPr>
          <p:nvPr>
            <p:ph type="title"/>
          </p:nvPr>
        </p:nvSpPr>
        <p:spPr/>
        <p:txBody>
          <a:bodyPr/>
          <a:lstStyle/>
          <a:p>
            <a:r>
              <a:rPr lang="en-US" dirty="0"/>
              <a:t>For example</a:t>
            </a:r>
          </a:p>
        </p:txBody>
      </p:sp>
      <p:sp>
        <p:nvSpPr>
          <p:cNvPr id="8" name="Content Placeholder 3">
            <a:extLst>
              <a:ext uri="{FF2B5EF4-FFF2-40B4-BE49-F238E27FC236}">
                <a16:creationId xmlns:a16="http://schemas.microsoft.com/office/drawing/2014/main" id="{9B2EC11A-7E01-7470-4035-AF4BADC96830}"/>
              </a:ext>
            </a:extLst>
          </p:cNvPr>
          <p:cNvSpPr txBox="1">
            <a:spLocks/>
          </p:cNvSpPr>
          <p:nvPr/>
        </p:nvSpPr>
        <p:spPr>
          <a:xfrm>
            <a:off x="310987" y="843558"/>
            <a:ext cx="8496944" cy="864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Then patron Alicia Chen would get one courtesy letter with items from both libraries</a:t>
            </a:r>
          </a:p>
        </p:txBody>
      </p:sp>
      <p:sp>
        <p:nvSpPr>
          <p:cNvPr id="6" name="Rectangle 5">
            <a:extLst>
              <a:ext uri="{FF2B5EF4-FFF2-40B4-BE49-F238E27FC236}">
                <a16:creationId xmlns:a16="http://schemas.microsoft.com/office/drawing/2014/main" id="{9EF54CC7-207D-6165-F1EB-DC23A4F2BC7B}"/>
              </a:ext>
            </a:extLst>
          </p:cNvPr>
          <p:cNvSpPr/>
          <p:nvPr/>
        </p:nvSpPr>
        <p:spPr>
          <a:xfrm>
            <a:off x="539552" y="3034249"/>
            <a:ext cx="1656184" cy="1855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7A4557-A1AC-E372-9755-D5BF5A7B00B9}"/>
              </a:ext>
            </a:extLst>
          </p:cNvPr>
          <p:cNvSpPr/>
          <p:nvPr/>
        </p:nvSpPr>
        <p:spPr>
          <a:xfrm>
            <a:off x="3635896" y="3034250"/>
            <a:ext cx="432048" cy="1855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D39E9B-8C27-32A2-0A1F-95EECC8ADDC7}"/>
              </a:ext>
            </a:extLst>
          </p:cNvPr>
          <p:cNvPicPr>
            <a:picLocks noChangeAspect="1"/>
          </p:cNvPicPr>
          <p:nvPr/>
        </p:nvPicPr>
        <p:blipFill>
          <a:blip r:embed="rId2"/>
          <a:stretch>
            <a:fillRect/>
          </a:stretch>
        </p:blipFill>
        <p:spPr>
          <a:xfrm>
            <a:off x="496023" y="1387856"/>
            <a:ext cx="8100392" cy="3292785"/>
          </a:xfrm>
          <a:prstGeom prst="rect">
            <a:avLst/>
          </a:prstGeom>
          <a:ln>
            <a:solidFill>
              <a:schemeClr val="tx1"/>
            </a:solidFill>
          </a:ln>
        </p:spPr>
      </p:pic>
      <p:sp>
        <p:nvSpPr>
          <p:cNvPr id="9" name="Rectangle 8">
            <a:extLst>
              <a:ext uri="{FF2B5EF4-FFF2-40B4-BE49-F238E27FC236}">
                <a16:creationId xmlns:a16="http://schemas.microsoft.com/office/drawing/2014/main" id="{6045FDD5-7CDF-E8B8-0C4E-4A2FC753F009}"/>
              </a:ext>
            </a:extLst>
          </p:cNvPr>
          <p:cNvSpPr/>
          <p:nvPr/>
        </p:nvSpPr>
        <p:spPr>
          <a:xfrm>
            <a:off x="539552" y="1944488"/>
            <a:ext cx="720080" cy="1855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916819-4C23-CFD6-2246-AA79A3FFF790}"/>
              </a:ext>
            </a:extLst>
          </p:cNvPr>
          <p:cNvSpPr/>
          <p:nvPr/>
        </p:nvSpPr>
        <p:spPr>
          <a:xfrm>
            <a:off x="7308304" y="3456658"/>
            <a:ext cx="1288111" cy="3392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FDAF92-09A2-CFFD-75E6-2B3EE102FAE7}"/>
              </a:ext>
            </a:extLst>
          </p:cNvPr>
          <p:cNvSpPr/>
          <p:nvPr/>
        </p:nvSpPr>
        <p:spPr>
          <a:xfrm>
            <a:off x="7308304" y="3795885"/>
            <a:ext cx="1296144" cy="2160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973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1" y="3319778"/>
            <a:ext cx="9144000" cy="1240583"/>
          </a:xfrm>
        </p:spPr>
        <p:txBody>
          <a:bodyPr/>
          <a:lstStyle/>
          <a:p>
            <a:r>
              <a:rPr lang="en-US" dirty="0"/>
              <a:t>Configurations based on library – Borrowing Activity Letter </a:t>
            </a:r>
          </a:p>
        </p:txBody>
      </p:sp>
    </p:spTree>
    <p:extLst>
      <p:ext uri="{BB962C8B-B14F-4D97-AF65-F5344CB8AC3E}">
        <p14:creationId xmlns:p14="http://schemas.microsoft.com/office/powerpoint/2010/main" val="1148861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Configurations based on library - Borrowing Activity Letter </a:t>
            </a:r>
          </a:p>
        </p:txBody>
      </p:sp>
      <p:sp>
        <p:nvSpPr>
          <p:cNvPr id="8" name="Content Placeholder 3">
            <a:extLst>
              <a:ext uri="{FF2B5EF4-FFF2-40B4-BE49-F238E27FC236}">
                <a16:creationId xmlns:a16="http://schemas.microsoft.com/office/drawing/2014/main" id="{62389DDB-0EA4-44CA-AFED-B66626AABBD1}"/>
              </a:ext>
            </a:extLst>
          </p:cNvPr>
          <p:cNvSpPr txBox="1">
            <a:spLocks/>
          </p:cNvSpPr>
          <p:nvPr/>
        </p:nvSpPr>
        <p:spPr>
          <a:xfrm>
            <a:off x="310987" y="843558"/>
            <a:ext cx="8496944" cy="381642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Because each letter contains only one library, we can configure the letter to have a specific customization based on the library code.</a:t>
            </a:r>
          </a:p>
          <a:p>
            <a:r>
              <a:rPr lang="en-US" sz="1800" dirty="0"/>
              <a:t>We will show an example here using the Borrowing Activity Letter.</a:t>
            </a:r>
          </a:p>
          <a:p>
            <a:r>
              <a:rPr lang="en-US" sz="1800" dirty="0"/>
              <a:t>For a real live example of this see </a:t>
            </a:r>
            <a:r>
              <a:rPr lang="en-US" sz="1800" dirty="0">
                <a:hlinkClick r:id="rId2" tooltip="How to add a reply to message to the borrowing activity letter depending on the library of the loaned item(s).pptx"/>
              </a:rPr>
              <a:t>How to add a reply to message to the borrowing activity letter depending on the library of the loaned item(s).pptx</a:t>
            </a:r>
            <a:endParaRPr lang="en-US" sz="1800" dirty="0"/>
          </a:p>
          <a:p>
            <a:r>
              <a:rPr lang="en-US" sz="1800" dirty="0"/>
              <a:t>For example, we can make a "reply to" message or an image based on the library code of the loaned item(s). </a:t>
            </a:r>
          </a:p>
          <a:p>
            <a:r>
              <a:rPr lang="en-US" sz="1800" dirty="0"/>
              <a:t>For example, we can use the following field from the XML of the letter to make a condition: </a:t>
            </a:r>
            <a:r>
              <a:rPr lang="en-US" sz="1800" dirty="0">
                <a:effectLst/>
                <a:latin typeface="Courier New" panose="02070309020205020404" pitchFamily="49" charset="0"/>
                <a:ea typeface="Calibri" panose="020F0502020204030204" pitchFamily="34" charset="0"/>
                <a:cs typeface="Courier New" panose="02070309020205020404" pitchFamily="49" charset="0"/>
              </a:rPr>
              <a:t>/</a:t>
            </a:r>
            <a:r>
              <a:rPr lang="en-US" sz="1800" dirty="0" err="1">
                <a:effectLst/>
                <a:latin typeface="Courier New" panose="02070309020205020404" pitchFamily="49" charset="0"/>
                <a:ea typeface="Calibri" panose="020F0502020204030204" pitchFamily="34" charset="0"/>
                <a:cs typeface="Courier New" panose="02070309020205020404" pitchFamily="49" charset="0"/>
              </a:rPr>
              <a:t>notification_data</a:t>
            </a:r>
            <a:r>
              <a:rPr lang="en-US" sz="1800" dirty="0">
                <a:effectLst/>
                <a:latin typeface="Courier New" panose="02070309020205020404" pitchFamily="49" charset="0"/>
                <a:ea typeface="Calibri" panose="020F0502020204030204" pitchFamily="34" charset="0"/>
                <a:cs typeface="Courier New" panose="02070309020205020404" pitchFamily="49" charset="0"/>
              </a:rPr>
              <a:t>/</a:t>
            </a:r>
            <a:r>
              <a:rPr lang="en-US" sz="1800" dirty="0" err="1">
                <a:effectLst/>
                <a:latin typeface="Courier New" panose="02070309020205020404" pitchFamily="49" charset="0"/>
                <a:ea typeface="Calibri" panose="020F0502020204030204" pitchFamily="34" charset="0"/>
                <a:cs typeface="Courier New" panose="02070309020205020404" pitchFamily="49" charset="0"/>
              </a:rPr>
              <a:t>item_loans</a:t>
            </a:r>
            <a:r>
              <a:rPr lang="en-US" sz="1800" dirty="0">
                <a:effectLst/>
                <a:latin typeface="Courier New" panose="02070309020205020404" pitchFamily="49" charset="0"/>
                <a:ea typeface="Calibri" panose="020F0502020204030204" pitchFamily="34" charset="0"/>
                <a:cs typeface="Courier New" panose="02070309020205020404" pitchFamily="49" charset="0"/>
              </a:rPr>
              <a:t>/</a:t>
            </a:r>
            <a:r>
              <a:rPr lang="en-US" sz="1800" dirty="0" err="1">
                <a:effectLst/>
                <a:latin typeface="Courier New" panose="02070309020205020404" pitchFamily="49" charset="0"/>
                <a:ea typeface="Calibri" panose="020F0502020204030204" pitchFamily="34" charset="0"/>
                <a:cs typeface="Courier New" panose="02070309020205020404" pitchFamily="49" charset="0"/>
              </a:rPr>
              <a:t>item_loan</a:t>
            </a:r>
            <a:r>
              <a:rPr lang="en-US" sz="1800" dirty="0">
                <a:effectLst/>
                <a:latin typeface="Courier New" panose="02070309020205020404" pitchFamily="49" charset="0"/>
                <a:ea typeface="Calibri" panose="020F0502020204030204" pitchFamily="34" charset="0"/>
                <a:cs typeface="Courier New" panose="02070309020205020404" pitchFamily="49" charset="0"/>
              </a:rPr>
              <a:t>/</a:t>
            </a:r>
            <a:r>
              <a:rPr lang="en-US" sz="1800" dirty="0" err="1">
                <a:effectLst/>
                <a:latin typeface="Courier New" panose="02070309020205020404" pitchFamily="49" charset="0"/>
                <a:ea typeface="Calibri" panose="020F0502020204030204" pitchFamily="34" charset="0"/>
                <a:cs typeface="Courier New" panose="02070309020205020404" pitchFamily="49" charset="0"/>
              </a:rPr>
              <a:t>library_name</a:t>
            </a:r>
            <a:endParaRPr lang="en-US" sz="1800" dirty="0"/>
          </a:p>
          <a:p>
            <a:endParaRPr lang="en-US" sz="1800" dirty="0"/>
          </a:p>
        </p:txBody>
      </p:sp>
    </p:spTree>
    <p:extLst>
      <p:ext uri="{BB962C8B-B14F-4D97-AF65-F5344CB8AC3E}">
        <p14:creationId xmlns:p14="http://schemas.microsoft.com/office/powerpoint/2010/main" val="3105129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Configurations based on library - Borrowing Activity Letter </a:t>
            </a:r>
          </a:p>
        </p:txBody>
      </p:sp>
      <p:sp>
        <p:nvSpPr>
          <p:cNvPr id="4" name="Content Placeholder 3">
            <a:extLst>
              <a:ext uri="{FF2B5EF4-FFF2-40B4-BE49-F238E27FC236}">
                <a16:creationId xmlns:a16="http://schemas.microsoft.com/office/drawing/2014/main" id="{815799CB-2FDD-479B-B7D6-B414701DC81B}"/>
              </a:ext>
            </a:extLst>
          </p:cNvPr>
          <p:cNvSpPr txBox="1">
            <a:spLocks/>
          </p:cNvSpPr>
          <p:nvPr/>
        </p:nvSpPr>
        <p:spPr>
          <a:xfrm>
            <a:off x="310987" y="843558"/>
            <a:ext cx="8496944" cy="115212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In our case we will do as follows to add a "reply to" notice on the top of the letter which will be different per library:</a:t>
            </a:r>
          </a:p>
          <a:p>
            <a:r>
              <a:rPr lang="en-US" sz="1800" dirty="0"/>
              <a:t>We will add:</a:t>
            </a:r>
          </a:p>
        </p:txBody>
      </p:sp>
      <p:sp>
        <p:nvSpPr>
          <p:cNvPr id="2" name="TextBox 1">
            <a:extLst>
              <a:ext uri="{FF2B5EF4-FFF2-40B4-BE49-F238E27FC236}">
                <a16:creationId xmlns:a16="http://schemas.microsoft.com/office/drawing/2014/main" id="{A8C33725-1EBB-7BD7-E74E-938D114A017D}"/>
              </a:ext>
            </a:extLst>
          </p:cNvPr>
          <p:cNvSpPr txBox="1"/>
          <p:nvPr/>
        </p:nvSpPr>
        <p:spPr>
          <a:xfrm>
            <a:off x="179512" y="2257584"/>
            <a:ext cx="8784976" cy="1754326"/>
          </a:xfrm>
          <a:prstGeom prst="rect">
            <a:avLst/>
          </a:prstGeom>
          <a:noFill/>
          <a:ln>
            <a:solidFill>
              <a:schemeClr val="accent1"/>
            </a:solidFill>
          </a:ln>
        </p:spPr>
        <p:txBody>
          <a:bodyPr wrap="square" rtlCol="0">
            <a:spAutoFit/>
          </a:bodyPr>
          <a:lstStyle/>
          <a:p>
            <a:r>
              <a:rPr lang="en-US" sz="1200" dirty="0">
                <a:latin typeface="Courier New" panose="02070309020205020404" pitchFamily="49" charset="0"/>
                <a:cs typeface="Courier New" panose="02070309020205020404" pitchFamily="49" charset="0"/>
              </a:rPr>
              <a:t>&lt;</a:t>
            </a:r>
            <a:r>
              <a:rPr lang="en-US" sz="1200" dirty="0" err="1">
                <a:latin typeface="Courier New" panose="02070309020205020404" pitchFamily="49" charset="0"/>
                <a:cs typeface="Courier New" panose="02070309020205020404" pitchFamily="49" charset="0"/>
              </a:rPr>
              <a:t>xsl:if</a:t>
            </a:r>
            <a:r>
              <a:rPr lang="en-US" sz="1200" dirty="0">
                <a:latin typeface="Courier New" panose="02070309020205020404" pitchFamily="49" charset="0"/>
                <a:cs typeface="Courier New" panose="02070309020205020404" pitchFamily="49" charset="0"/>
              </a:rPr>
              <a:t> test="/</a:t>
            </a:r>
            <a:r>
              <a:rPr lang="en-US" sz="1200" dirty="0" err="1">
                <a:latin typeface="Courier New" panose="02070309020205020404" pitchFamily="49" charset="0"/>
                <a:cs typeface="Courier New" panose="02070309020205020404" pitchFamily="49" charset="0"/>
              </a:rPr>
              <a:t>notification_data</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item_loans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item_loan</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library_name</a:t>
            </a:r>
            <a:r>
              <a:rPr lang="en-US" sz="1200" dirty="0">
                <a:latin typeface="Courier New" panose="02070309020205020404" pitchFamily="49" charset="0"/>
                <a:cs typeface="Courier New" panose="02070309020205020404" pitchFamily="49" charset="0"/>
              </a:rPr>
              <a:t>='</a:t>
            </a:r>
            <a:r>
              <a:rPr lang="en-US" sz="1200" dirty="0">
                <a:highlight>
                  <a:srgbClr val="FFFF00"/>
                </a:highlight>
                <a:latin typeface="Courier New" panose="02070309020205020404" pitchFamily="49" charset="0"/>
                <a:cs typeface="Courier New" panose="02070309020205020404" pitchFamily="49" charset="0"/>
              </a:rPr>
              <a:t>Main Library</a:t>
            </a:r>
            <a:r>
              <a:rPr lang="en-US" sz="1200" dirty="0">
                <a:latin typeface="Courier New" panose="02070309020205020404" pitchFamily="49" charset="0"/>
                <a:cs typeface="Courier New" panose="02070309020205020404" pitchFamily="49" charset="0"/>
              </a:rPr>
              <a:t>'"&gt;</a:t>
            </a:r>
          </a:p>
          <a:p>
            <a:r>
              <a:rPr lang="en-US" sz="1200" dirty="0">
                <a:latin typeface="Courier New" panose="02070309020205020404" pitchFamily="49" charset="0"/>
                <a:cs typeface="Courier New" panose="02070309020205020404" pitchFamily="49" charset="0"/>
              </a:rPr>
              <a:t>&lt;center&gt;  &lt;b&gt; &lt;font color = "red"&gt; </a:t>
            </a:r>
            <a:r>
              <a:rPr lang="en-US" sz="1200" dirty="0">
                <a:highlight>
                  <a:srgbClr val="FFFF00"/>
                </a:highlight>
                <a:latin typeface="Courier New" panose="02070309020205020404" pitchFamily="49" charset="0"/>
                <a:cs typeface="Courier New" panose="02070309020205020404" pitchFamily="49" charset="0"/>
              </a:rPr>
              <a:t>Reply to: Main_Library@alma_university.edu </a:t>
            </a:r>
            <a:r>
              <a:rPr lang="en-US" sz="1200" dirty="0">
                <a:latin typeface="Courier New" panose="02070309020205020404" pitchFamily="49" charset="0"/>
                <a:cs typeface="Courier New" panose="02070309020205020404" pitchFamily="49" charset="0"/>
              </a:rPr>
              <a:t>&lt;/font&gt; &lt;/b&gt; &lt;/center&gt; &lt;/</a:t>
            </a:r>
            <a:r>
              <a:rPr lang="en-US" sz="1200" dirty="0" err="1">
                <a:latin typeface="Courier New" panose="02070309020205020404" pitchFamily="49" charset="0"/>
                <a:cs typeface="Courier New" panose="02070309020205020404" pitchFamily="49" charset="0"/>
              </a:rPr>
              <a:t>xsl:if</a:t>
            </a:r>
            <a:r>
              <a:rPr lang="en-US" sz="1200" dirty="0">
                <a:latin typeface="Courier New" panose="02070309020205020404" pitchFamily="49" charset="0"/>
                <a:cs typeface="Courier New" panose="02070309020205020404" pitchFamily="49" charset="0"/>
              </a:rPr>
              <a:t>&gt;</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&lt;</a:t>
            </a:r>
            <a:r>
              <a:rPr lang="en-US" sz="1200" dirty="0" err="1">
                <a:latin typeface="Courier New" panose="02070309020205020404" pitchFamily="49" charset="0"/>
                <a:cs typeface="Courier New" panose="02070309020205020404" pitchFamily="49" charset="0"/>
              </a:rPr>
              <a:t>xsl:if</a:t>
            </a:r>
            <a:r>
              <a:rPr lang="en-US" sz="1200" dirty="0">
                <a:latin typeface="Courier New" panose="02070309020205020404" pitchFamily="49" charset="0"/>
                <a:cs typeface="Courier New" panose="02070309020205020404" pitchFamily="49" charset="0"/>
              </a:rPr>
              <a:t> test="/</a:t>
            </a:r>
            <a:r>
              <a:rPr lang="en-US" sz="1200" dirty="0" err="1">
                <a:latin typeface="Courier New" panose="02070309020205020404" pitchFamily="49" charset="0"/>
                <a:cs typeface="Courier New" panose="02070309020205020404" pitchFamily="49" charset="0"/>
              </a:rPr>
              <a:t>notification_data</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item_loans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item_loan</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library_name</a:t>
            </a:r>
            <a:r>
              <a:rPr lang="en-US" sz="1200" dirty="0">
                <a:latin typeface="Courier New" panose="02070309020205020404" pitchFamily="49" charset="0"/>
                <a:cs typeface="Courier New" panose="02070309020205020404" pitchFamily="49" charset="0"/>
              </a:rPr>
              <a:t>=</a:t>
            </a:r>
            <a:r>
              <a:rPr lang="en-US" sz="1200" dirty="0">
                <a:highlight>
                  <a:srgbClr val="FFFF00"/>
                </a:highlight>
                <a:latin typeface="Courier New" panose="02070309020205020404" pitchFamily="49" charset="0"/>
                <a:cs typeface="Courier New" panose="02070309020205020404" pitchFamily="49" charset="0"/>
              </a:rPr>
              <a:t>'Library and Information Science Library</a:t>
            </a:r>
            <a:r>
              <a:rPr lang="en-US" sz="1200" dirty="0">
                <a:latin typeface="Courier New" panose="02070309020205020404" pitchFamily="49" charset="0"/>
                <a:cs typeface="Courier New" panose="02070309020205020404" pitchFamily="49" charset="0"/>
              </a:rPr>
              <a:t>'"&gt;</a:t>
            </a:r>
          </a:p>
          <a:p>
            <a:r>
              <a:rPr lang="en-US" sz="1200" dirty="0">
                <a:latin typeface="Courier New" panose="02070309020205020404" pitchFamily="49" charset="0"/>
                <a:cs typeface="Courier New" panose="02070309020205020404" pitchFamily="49" charset="0"/>
              </a:rPr>
              <a:t>&lt;center&gt;  &lt;b&gt; &lt;font color = "red"&gt; </a:t>
            </a:r>
            <a:r>
              <a:rPr lang="en-US" sz="1200" dirty="0">
                <a:highlight>
                  <a:srgbClr val="FFFF00"/>
                </a:highlight>
                <a:latin typeface="Courier New" panose="02070309020205020404" pitchFamily="49" charset="0"/>
                <a:cs typeface="Courier New" panose="02070309020205020404" pitchFamily="49" charset="0"/>
              </a:rPr>
              <a:t>Reply to: LIS_Library@alma_university.edu</a:t>
            </a:r>
            <a:r>
              <a:rPr lang="en-US" sz="1200" dirty="0">
                <a:latin typeface="Courier New" panose="02070309020205020404" pitchFamily="49" charset="0"/>
                <a:cs typeface="Courier New" panose="02070309020205020404" pitchFamily="49" charset="0"/>
              </a:rPr>
              <a:t> &lt;/font&gt; &lt;/b&gt; &lt;/center&gt; </a:t>
            </a:r>
          </a:p>
          <a:p>
            <a:r>
              <a:rPr lang="en-US" sz="1200" dirty="0">
                <a:latin typeface="Courier New" panose="02070309020205020404" pitchFamily="49" charset="0"/>
                <a:cs typeface="Courier New" panose="02070309020205020404" pitchFamily="49" charset="0"/>
              </a:rPr>
              <a:t>&lt;/</a:t>
            </a:r>
            <a:r>
              <a:rPr lang="en-US" sz="1200" dirty="0" err="1">
                <a:latin typeface="Courier New" panose="02070309020205020404" pitchFamily="49" charset="0"/>
                <a:cs typeface="Courier New" panose="02070309020205020404" pitchFamily="49" charset="0"/>
              </a:rPr>
              <a:t>xsl:if</a:t>
            </a:r>
            <a:r>
              <a:rPr lang="en-US" sz="1200"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4131440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92C8C-B97B-0298-1CB3-14FDC5A5E9D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0C0B72C-FC6D-D8E9-4EF6-F9544BB798E5}"/>
              </a:ext>
            </a:extLst>
          </p:cNvPr>
          <p:cNvPicPr>
            <a:picLocks noChangeAspect="1"/>
          </p:cNvPicPr>
          <p:nvPr/>
        </p:nvPicPr>
        <p:blipFill>
          <a:blip r:embed="rId3"/>
          <a:stretch>
            <a:fillRect/>
          </a:stretch>
        </p:blipFill>
        <p:spPr>
          <a:xfrm>
            <a:off x="0" y="915566"/>
            <a:ext cx="9144000" cy="3424000"/>
          </a:xfrm>
          <a:prstGeom prst="rect">
            <a:avLst/>
          </a:prstGeom>
          <a:ln>
            <a:solidFill>
              <a:schemeClr val="tx1"/>
            </a:solidFill>
          </a:ln>
        </p:spPr>
      </p:pic>
      <p:sp>
        <p:nvSpPr>
          <p:cNvPr id="2" name="Slide Number Placeholder 1">
            <a:extLst>
              <a:ext uri="{FF2B5EF4-FFF2-40B4-BE49-F238E27FC236}">
                <a16:creationId xmlns:a16="http://schemas.microsoft.com/office/drawing/2014/main" id="{17A1C0C3-8EA5-5770-A3BA-1A440DDD7AC5}"/>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AD2FDA68-C659-08B2-A8F1-FC2768DF8B80}"/>
              </a:ext>
            </a:extLst>
          </p:cNvPr>
          <p:cNvSpPr>
            <a:spLocks noGrp="1"/>
          </p:cNvSpPr>
          <p:nvPr>
            <p:ph type="title"/>
          </p:nvPr>
        </p:nvSpPr>
        <p:spPr/>
        <p:txBody>
          <a:bodyPr>
            <a:normAutofit fontScale="90000"/>
          </a:bodyPr>
          <a:lstStyle/>
          <a:p>
            <a:r>
              <a:rPr lang="en-US" dirty="0"/>
              <a:t>Configurations based on library - Borrowing Activity Letter </a:t>
            </a:r>
          </a:p>
        </p:txBody>
      </p:sp>
      <p:sp>
        <p:nvSpPr>
          <p:cNvPr id="6" name="Content Placeholder 5">
            <a:extLst>
              <a:ext uri="{FF2B5EF4-FFF2-40B4-BE49-F238E27FC236}">
                <a16:creationId xmlns:a16="http://schemas.microsoft.com/office/drawing/2014/main" id="{2AD3BC13-57D9-1802-7357-D9D178FDABEB}"/>
              </a:ext>
            </a:extLst>
          </p:cNvPr>
          <p:cNvSpPr>
            <a:spLocks noGrp="1"/>
          </p:cNvSpPr>
          <p:nvPr>
            <p:ph idx="1"/>
          </p:nvPr>
        </p:nvSpPr>
        <p:spPr>
          <a:xfrm>
            <a:off x="3275856" y="987574"/>
            <a:ext cx="3600400" cy="720080"/>
          </a:xfrm>
          <a:solidFill>
            <a:srgbClr val="FFFF00"/>
          </a:solidFill>
          <a:ln>
            <a:solidFill>
              <a:schemeClr val="tx1"/>
            </a:solidFill>
          </a:ln>
        </p:spPr>
        <p:txBody>
          <a:bodyPr>
            <a:noAutofit/>
          </a:bodyPr>
          <a:lstStyle/>
          <a:p>
            <a:pPr marL="0" indent="0">
              <a:buNone/>
            </a:pPr>
            <a:r>
              <a:rPr lang="en-US" sz="1400" dirty="0"/>
              <a:t>The letter for the "Library and Information Science Library" has a specific "Reply To" address</a:t>
            </a:r>
          </a:p>
        </p:txBody>
      </p:sp>
      <p:sp>
        <p:nvSpPr>
          <p:cNvPr id="8" name="Rectangle 7">
            <a:extLst>
              <a:ext uri="{FF2B5EF4-FFF2-40B4-BE49-F238E27FC236}">
                <a16:creationId xmlns:a16="http://schemas.microsoft.com/office/drawing/2014/main" id="{DAC84586-6C54-3AFA-B7AC-44A924DEF1C0}"/>
              </a:ext>
            </a:extLst>
          </p:cNvPr>
          <p:cNvSpPr/>
          <p:nvPr/>
        </p:nvSpPr>
        <p:spPr>
          <a:xfrm>
            <a:off x="3419872" y="2931790"/>
            <a:ext cx="22322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5E788CC4-87BC-7C88-D269-1F7AA28F5D6D}"/>
              </a:ext>
            </a:extLst>
          </p:cNvPr>
          <p:cNvSpPr/>
          <p:nvPr/>
        </p:nvSpPr>
        <p:spPr>
          <a:xfrm>
            <a:off x="3563888" y="2067694"/>
            <a:ext cx="194421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364725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D14D0-8A61-8310-2118-A85D6DC6B71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F8D93FA-8003-7448-C3C9-2AADD849C2BF}"/>
              </a:ext>
            </a:extLst>
          </p:cNvPr>
          <p:cNvPicPr>
            <a:picLocks noChangeAspect="1"/>
          </p:cNvPicPr>
          <p:nvPr/>
        </p:nvPicPr>
        <p:blipFill>
          <a:blip r:embed="rId3"/>
          <a:stretch>
            <a:fillRect/>
          </a:stretch>
        </p:blipFill>
        <p:spPr>
          <a:xfrm>
            <a:off x="0" y="953775"/>
            <a:ext cx="9144000" cy="3394970"/>
          </a:xfrm>
          <a:prstGeom prst="rect">
            <a:avLst/>
          </a:prstGeom>
          <a:ln>
            <a:solidFill>
              <a:schemeClr val="tx1"/>
            </a:solidFill>
          </a:ln>
        </p:spPr>
      </p:pic>
      <p:sp>
        <p:nvSpPr>
          <p:cNvPr id="2" name="Slide Number Placeholder 1">
            <a:extLst>
              <a:ext uri="{FF2B5EF4-FFF2-40B4-BE49-F238E27FC236}">
                <a16:creationId xmlns:a16="http://schemas.microsoft.com/office/drawing/2014/main" id="{60E03589-E929-2B3E-8E56-BDF38AFC22E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689BD526-511B-CA5A-DF1B-6D13E11DF13C}"/>
              </a:ext>
            </a:extLst>
          </p:cNvPr>
          <p:cNvSpPr>
            <a:spLocks noGrp="1"/>
          </p:cNvSpPr>
          <p:nvPr>
            <p:ph type="title"/>
          </p:nvPr>
        </p:nvSpPr>
        <p:spPr/>
        <p:txBody>
          <a:bodyPr>
            <a:normAutofit fontScale="90000"/>
          </a:bodyPr>
          <a:lstStyle/>
          <a:p>
            <a:r>
              <a:rPr lang="en-US" dirty="0"/>
              <a:t>Configurations based on library - Borrowing Activity Letter </a:t>
            </a:r>
          </a:p>
        </p:txBody>
      </p:sp>
      <p:sp>
        <p:nvSpPr>
          <p:cNvPr id="6" name="Content Placeholder 5">
            <a:extLst>
              <a:ext uri="{FF2B5EF4-FFF2-40B4-BE49-F238E27FC236}">
                <a16:creationId xmlns:a16="http://schemas.microsoft.com/office/drawing/2014/main" id="{430BB6AC-C5E2-E124-79B0-F8ABED25F79D}"/>
              </a:ext>
            </a:extLst>
          </p:cNvPr>
          <p:cNvSpPr>
            <a:spLocks noGrp="1"/>
          </p:cNvSpPr>
          <p:nvPr>
            <p:ph idx="1"/>
          </p:nvPr>
        </p:nvSpPr>
        <p:spPr>
          <a:xfrm>
            <a:off x="3275856" y="987574"/>
            <a:ext cx="3600400" cy="504056"/>
          </a:xfrm>
          <a:solidFill>
            <a:srgbClr val="FFFF00"/>
          </a:solidFill>
          <a:ln>
            <a:solidFill>
              <a:schemeClr val="tx1"/>
            </a:solidFill>
          </a:ln>
        </p:spPr>
        <p:txBody>
          <a:bodyPr>
            <a:noAutofit/>
          </a:bodyPr>
          <a:lstStyle/>
          <a:p>
            <a:pPr marL="0" indent="0">
              <a:buNone/>
            </a:pPr>
            <a:r>
              <a:rPr lang="en-US" sz="1400" dirty="0"/>
              <a:t>The letter for the "Main Library" has a specific "Reply To" address</a:t>
            </a:r>
          </a:p>
        </p:txBody>
      </p:sp>
      <p:sp>
        <p:nvSpPr>
          <p:cNvPr id="8" name="Rectangle 7">
            <a:extLst>
              <a:ext uri="{FF2B5EF4-FFF2-40B4-BE49-F238E27FC236}">
                <a16:creationId xmlns:a16="http://schemas.microsoft.com/office/drawing/2014/main" id="{32F7C8C9-BFBF-ED2D-6015-E5B38C1C2C09}"/>
              </a:ext>
            </a:extLst>
          </p:cNvPr>
          <p:cNvSpPr/>
          <p:nvPr/>
        </p:nvSpPr>
        <p:spPr>
          <a:xfrm>
            <a:off x="2483768" y="2931790"/>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6B1B4D6E-B97F-8F54-9F98-CA8B18436DD3}"/>
              </a:ext>
            </a:extLst>
          </p:cNvPr>
          <p:cNvSpPr/>
          <p:nvPr/>
        </p:nvSpPr>
        <p:spPr>
          <a:xfrm>
            <a:off x="3563888" y="2067694"/>
            <a:ext cx="194421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374658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154163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E3F1AB-9959-EA06-D618-DFDD4C08A553}"/>
              </a:ext>
            </a:extLst>
          </p:cNvPr>
          <p:cNvPicPr>
            <a:picLocks noChangeAspect="1"/>
          </p:cNvPicPr>
          <p:nvPr/>
        </p:nvPicPr>
        <p:blipFill>
          <a:blip r:embed="rId2"/>
          <a:stretch>
            <a:fillRect/>
          </a:stretch>
        </p:blipFill>
        <p:spPr>
          <a:xfrm>
            <a:off x="0" y="2683962"/>
            <a:ext cx="9144000" cy="155655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5" name="Content Placeholder 3">
            <a:extLst>
              <a:ext uri="{FF2B5EF4-FFF2-40B4-BE49-F238E27FC236}">
                <a16:creationId xmlns:a16="http://schemas.microsoft.com/office/drawing/2014/main" id="{E0035742-E490-4E82-974E-18CEA8A3DAFE}"/>
              </a:ext>
            </a:extLst>
          </p:cNvPr>
          <p:cNvSpPr>
            <a:spLocks noGrp="1"/>
          </p:cNvSpPr>
          <p:nvPr>
            <p:ph idx="1"/>
          </p:nvPr>
        </p:nvSpPr>
        <p:spPr>
          <a:xfrm>
            <a:off x="395536" y="771551"/>
            <a:ext cx="8424936" cy="2125508"/>
          </a:xfrm>
        </p:spPr>
        <p:txBody>
          <a:bodyPr>
            <a:normAutofit/>
          </a:bodyPr>
          <a:lstStyle/>
          <a:p>
            <a:r>
              <a:rPr lang="en-US" sz="1800" dirty="0"/>
              <a:t>Institutions can configure Alma so that patron notification letters that aggregate information from multiple libraries, such as Borrowing Activity Letter, Courtesy Letter, Ful Requests Report Letter, Ful Overdue And Lost Loan Notification Letter, etc. will be aggregated and sent per library. </a:t>
            </a:r>
          </a:p>
          <a:p>
            <a:r>
              <a:rPr lang="en-US" sz="1800" dirty="0"/>
              <a:t>This can be done by enabling the </a:t>
            </a:r>
            <a:r>
              <a:rPr lang="en-US" sz="1800" dirty="0" err="1"/>
              <a:t>separate_patron_notifications_by_library</a:t>
            </a:r>
            <a:r>
              <a:rPr lang="en-US" sz="1800" dirty="0"/>
              <a:t> customer parameter at 'Configuration &gt; Fulfillment &gt; General &gt; Other Settings'</a:t>
            </a:r>
            <a:br>
              <a:rPr lang="en-US" sz="1800" dirty="0"/>
            </a:br>
            <a:endParaRPr lang="en-US" sz="1800" dirty="0"/>
          </a:p>
        </p:txBody>
      </p:sp>
      <p:sp>
        <p:nvSpPr>
          <p:cNvPr id="7" name="Rectangle 6">
            <a:extLst>
              <a:ext uri="{FF2B5EF4-FFF2-40B4-BE49-F238E27FC236}">
                <a16:creationId xmlns:a16="http://schemas.microsoft.com/office/drawing/2014/main" id="{F774DC1E-AE9E-415B-AAF8-411108C4F5EF}"/>
              </a:ext>
            </a:extLst>
          </p:cNvPr>
          <p:cNvSpPr/>
          <p:nvPr/>
        </p:nvSpPr>
        <p:spPr>
          <a:xfrm>
            <a:off x="539552" y="3723878"/>
            <a:ext cx="446449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8B387B-ADAC-A977-87BB-AB561F8A3985}"/>
              </a:ext>
            </a:extLst>
          </p:cNvPr>
          <p:cNvSpPr txBox="1"/>
          <p:nvPr/>
        </p:nvSpPr>
        <p:spPr>
          <a:xfrm>
            <a:off x="3131840" y="2859782"/>
            <a:ext cx="2016224" cy="523220"/>
          </a:xfrm>
          <a:prstGeom prst="rect">
            <a:avLst/>
          </a:prstGeom>
          <a:solidFill>
            <a:srgbClr val="FFFF00"/>
          </a:solidFill>
          <a:ln>
            <a:solidFill>
              <a:schemeClr val="accent1"/>
            </a:solidFill>
          </a:ln>
        </p:spPr>
        <p:txBody>
          <a:bodyPr wrap="square" rtlCol="0">
            <a:spAutoFit/>
          </a:bodyPr>
          <a:lstStyle/>
          <a:p>
            <a:r>
              <a:rPr lang="en-US" sz="1400" dirty="0"/>
              <a:t>Currently we have set the parameter to "true"</a:t>
            </a:r>
          </a:p>
        </p:txBody>
      </p:sp>
      <p:cxnSp>
        <p:nvCxnSpPr>
          <p:cNvPr id="14" name="Straight Arrow Connector 13">
            <a:extLst>
              <a:ext uri="{FF2B5EF4-FFF2-40B4-BE49-F238E27FC236}">
                <a16:creationId xmlns:a16="http://schemas.microsoft.com/office/drawing/2014/main" id="{16776F21-4E4C-4942-E839-CE69FE14F2C9}"/>
              </a:ext>
            </a:extLst>
          </p:cNvPr>
          <p:cNvCxnSpPr/>
          <p:nvPr/>
        </p:nvCxnSpPr>
        <p:spPr>
          <a:xfrm>
            <a:off x="4139952" y="3383002"/>
            <a:ext cx="0" cy="556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31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8" name="Content Placeholder 3">
            <a:extLst>
              <a:ext uri="{FF2B5EF4-FFF2-40B4-BE49-F238E27FC236}">
                <a16:creationId xmlns:a16="http://schemas.microsoft.com/office/drawing/2014/main" id="{40646E42-8728-4ABE-9F92-D1A46992708C}"/>
              </a:ext>
            </a:extLst>
          </p:cNvPr>
          <p:cNvSpPr>
            <a:spLocks noGrp="1"/>
          </p:cNvSpPr>
          <p:nvPr>
            <p:ph idx="1"/>
          </p:nvPr>
        </p:nvSpPr>
        <p:spPr>
          <a:xfrm>
            <a:off x="395536" y="771550"/>
            <a:ext cx="8424936" cy="4104456"/>
          </a:xfrm>
        </p:spPr>
        <p:txBody>
          <a:bodyPr>
            <a:noAutofit/>
          </a:bodyPr>
          <a:lstStyle/>
          <a:p>
            <a:r>
              <a:rPr lang="en-US" sz="1700" dirty="0"/>
              <a:t>The resulting letters will be sent from the specific library, allowing Alma institution to configure library conditions in the letter XSL.</a:t>
            </a:r>
          </a:p>
          <a:p>
            <a:r>
              <a:rPr lang="en-US" sz="1700" dirty="0"/>
              <a:t>Notes: </a:t>
            </a:r>
          </a:p>
          <a:p>
            <a:pPr marL="342900" indent="-342900">
              <a:buFont typeface="+mj-lt"/>
              <a:buAutoNum type="arabicPeriod"/>
            </a:pPr>
            <a:r>
              <a:rPr lang="en-US" sz="1700" dirty="0"/>
              <a:t>When a notification is triggered - if divided by libraries, multiple notifications will be sent (e.g. when sending an activity report from the patron workbench - if the patron has loans or fines in more than one library, an activity report will be sent for each such library). </a:t>
            </a:r>
          </a:p>
          <a:p>
            <a:pPr marL="342900" indent="-342900">
              <a:buFont typeface="+mj-lt"/>
              <a:buAutoNum type="arabicPeriod"/>
            </a:pPr>
            <a:r>
              <a:rPr lang="en-US" sz="1700" dirty="0"/>
              <a:t>Fulfillment entities will be divided by owning library. If no owning library exists (e.g. for a fine or fee owned by the institution, or a request that may be served by multiple libraries) - a letter will be sent by the institution. </a:t>
            </a:r>
          </a:p>
          <a:p>
            <a:pPr marL="342900" indent="-342900">
              <a:buFont typeface="+mj-lt"/>
              <a:buAutoNum type="arabicPeriod"/>
            </a:pPr>
            <a:r>
              <a:rPr lang="en-US" sz="1700" dirty="0"/>
              <a:t>The owning organization unit for short loans' Courtesy Letter, sent for a single loan, will be the owning library - to align with the new behavior of the letter. </a:t>
            </a:r>
          </a:p>
          <a:p>
            <a:pPr marL="342900" indent="-342900">
              <a:buFont typeface="+mj-lt"/>
              <a:buAutoNum type="arabicPeriod"/>
            </a:pPr>
            <a:r>
              <a:rPr lang="en-US" sz="1700" dirty="0"/>
              <a:t>If an overdue and lost loan profile is configured to generate a notification fee, and several notifications are sent by this profile for different libraries - a fee will be charged for each notification.</a:t>
            </a:r>
            <a:br>
              <a:rPr lang="en-US" sz="1700" dirty="0"/>
            </a:br>
            <a:endParaRPr lang="en-US" sz="1700" dirty="0"/>
          </a:p>
        </p:txBody>
      </p:sp>
    </p:spTree>
    <p:extLst>
      <p:ext uri="{BB962C8B-B14F-4D97-AF65-F5344CB8AC3E}">
        <p14:creationId xmlns:p14="http://schemas.microsoft.com/office/powerpoint/2010/main" val="333168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For example</a:t>
            </a:r>
          </a:p>
        </p:txBody>
      </p:sp>
    </p:spTree>
    <p:extLst>
      <p:ext uri="{BB962C8B-B14F-4D97-AF65-F5344CB8AC3E}">
        <p14:creationId xmlns:p14="http://schemas.microsoft.com/office/powerpoint/2010/main" val="188592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FEA8C6-F6ED-25E4-6504-13434E416EFC}"/>
              </a:ext>
            </a:extLst>
          </p:cNvPr>
          <p:cNvPicPr>
            <a:picLocks noChangeAspect="1"/>
          </p:cNvPicPr>
          <p:nvPr/>
        </p:nvPicPr>
        <p:blipFill>
          <a:blip r:embed="rId2"/>
          <a:stretch>
            <a:fillRect/>
          </a:stretch>
        </p:blipFill>
        <p:spPr>
          <a:xfrm>
            <a:off x="0" y="1707654"/>
            <a:ext cx="9144000" cy="2622857"/>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For example</a:t>
            </a:r>
          </a:p>
        </p:txBody>
      </p:sp>
      <p:sp>
        <p:nvSpPr>
          <p:cNvPr id="6" name="Content Placeholder 3">
            <a:extLst>
              <a:ext uri="{FF2B5EF4-FFF2-40B4-BE49-F238E27FC236}">
                <a16:creationId xmlns:a16="http://schemas.microsoft.com/office/drawing/2014/main" id="{3A46A033-98F6-45CB-A6F9-9B8583240C21}"/>
              </a:ext>
            </a:extLst>
          </p:cNvPr>
          <p:cNvSpPr txBox="1">
            <a:spLocks/>
          </p:cNvSpPr>
          <p:nvPr/>
        </p:nvSpPr>
        <p:spPr>
          <a:xfrm>
            <a:off x="310987" y="843558"/>
            <a:ext cx="8496944" cy="7200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Patron Alicia Chen has two items on loan:  One in the "Main Library" and one in the "Library and Information Science Library"</a:t>
            </a:r>
          </a:p>
        </p:txBody>
      </p:sp>
      <p:sp>
        <p:nvSpPr>
          <p:cNvPr id="9" name="Rectangle 8">
            <a:extLst>
              <a:ext uri="{FF2B5EF4-FFF2-40B4-BE49-F238E27FC236}">
                <a16:creationId xmlns:a16="http://schemas.microsoft.com/office/drawing/2014/main" id="{9E9D2EBD-E4AD-47C7-BF64-AF5F2384D881}"/>
              </a:ext>
            </a:extLst>
          </p:cNvPr>
          <p:cNvSpPr/>
          <p:nvPr/>
        </p:nvSpPr>
        <p:spPr>
          <a:xfrm>
            <a:off x="5044252" y="2531547"/>
            <a:ext cx="1152128" cy="125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76374F-6771-8004-F13A-312A565838C4}"/>
              </a:ext>
            </a:extLst>
          </p:cNvPr>
          <p:cNvSpPr/>
          <p:nvPr/>
        </p:nvSpPr>
        <p:spPr>
          <a:xfrm>
            <a:off x="5035852" y="3398685"/>
            <a:ext cx="1408356" cy="253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75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56E1D4-B51D-D602-E034-1E82BB8897BE}"/>
              </a:ext>
            </a:extLst>
          </p:cNvPr>
          <p:cNvPicPr>
            <a:picLocks noChangeAspect="1"/>
          </p:cNvPicPr>
          <p:nvPr/>
        </p:nvPicPr>
        <p:blipFill>
          <a:blip r:embed="rId2"/>
          <a:stretch>
            <a:fillRect/>
          </a:stretch>
        </p:blipFill>
        <p:spPr>
          <a:xfrm>
            <a:off x="7668" y="1331562"/>
            <a:ext cx="9144000" cy="1556555"/>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For example</a:t>
            </a:r>
          </a:p>
        </p:txBody>
      </p:sp>
      <p:sp>
        <p:nvSpPr>
          <p:cNvPr id="8" name="Content Placeholder 3">
            <a:extLst>
              <a:ext uri="{FF2B5EF4-FFF2-40B4-BE49-F238E27FC236}">
                <a16:creationId xmlns:a16="http://schemas.microsoft.com/office/drawing/2014/main" id="{84C1266D-D3B7-4387-84EB-7FB012DA41D5}"/>
              </a:ext>
            </a:extLst>
          </p:cNvPr>
          <p:cNvSpPr txBox="1">
            <a:spLocks/>
          </p:cNvSpPr>
          <p:nvPr/>
        </p:nvSpPr>
        <p:spPr>
          <a:xfrm>
            <a:off x="310987" y="843558"/>
            <a:ext cx="8496944" cy="864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Parameter "</a:t>
            </a:r>
            <a:r>
              <a:rPr lang="en-US" sz="1800" dirty="0" err="1"/>
              <a:t>separate_patron_notifications</a:t>
            </a:r>
            <a:r>
              <a:rPr lang="en-US" sz="1800" dirty="0"/>
              <a:t>" is set to "true"</a:t>
            </a:r>
          </a:p>
        </p:txBody>
      </p:sp>
      <p:sp>
        <p:nvSpPr>
          <p:cNvPr id="11" name="Rectangle 10">
            <a:extLst>
              <a:ext uri="{FF2B5EF4-FFF2-40B4-BE49-F238E27FC236}">
                <a16:creationId xmlns:a16="http://schemas.microsoft.com/office/drawing/2014/main" id="{290CBF56-C782-4DA9-9037-42754DDF5CE3}"/>
              </a:ext>
            </a:extLst>
          </p:cNvPr>
          <p:cNvSpPr/>
          <p:nvPr/>
        </p:nvSpPr>
        <p:spPr>
          <a:xfrm>
            <a:off x="539552" y="2392737"/>
            <a:ext cx="4464496" cy="535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17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77065-75B0-005B-EC79-97EEC2BE716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813CF8-E1FD-932A-6BB8-7D1272C3A883}"/>
              </a:ext>
            </a:extLst>
          </p:cNvPr>
          <p:cNvPicPr>
            <a:picLocks noChangeAspect="1"/>
          </p:cNvPicPr>
          <p:nvPr/>
        </p:nvPicPr>
        <p:blipFill>
          <a:blip r:embed="rId2"/>
          <a:stretch>
            <a:fillRect/>
          </a:stretch>
        </p:blipFill>
        <p:spPr>
          <a:xfrm>
            <a:off x="0" y="1454571"/>
            <a:ext cx="9144000" cy="2629347"/>
          </a:xfrm>
          <a:prstGeom prst="rect">
            <a:avLst/>
          </a:prstGeom>
          <a:ln>
            <a:solidFill>
              <a:schemeClr val="tx1"/>
            </a:solidFill>
          </a:ln>
        </p:spPr>
      </p:pic>
      <p:sp>
        <p:nvSpPr>
          <p:cNvPr id="3" name="Title 2">
            <a:extLst>
              <a:ext uri="{FF2B5EF4-FFF2-40B4-BE49-F238E27FC236}">
                <a16:creationId xmlns:a16="http://schemas.microsoft.com/office/drawing/2014/main" id="{C851E5F1-8819-BDB3-9D5C-476AD71F2686}"/>
              </a:ext>
            </a:extLst>
          </p:cNvPr>
          <p:cNvSpPr>
            <a:spLocks noGrp="1"/>
          </p:cNvSpPr>
          <p:nvPr>
            <p:ph type="title"/>
          </p:nvPr>
        </p:nvSpPr>
        <p:spPr/>
        <p:txBody>
          <a:bodyPr/>
          <a:lstStyle/>
          <a:p>
            <a:r>
              <a:rPr lang="en-US" dirty="0"/>
              <a:t>For example</a:t>
            </a:r>
          </a:p>
        </p:txBody>
      </p:sp>
      <p:sp>
        <p:nvSpPr>
          <p:cNvPr id="8" name="Content Placeholder 3">
            <a:extLst>
              <a:ext uri="{FF2B5EF4-FFF2-40B4-BE49-F238E27FC236}">
                <a16:creationId xmlns:a16="http://schemas.microsoft.com/office/drawing/2014/main" id="{FF89BD22-81C7-BA47-2815-3CCD4F4584A9}"/>
              </a:ext>
            </a:extLst>
          </p:cNvPr>
          <p:cNvSpPr txBox="1">
            <a:spLocks/>
          </p:cNvSpPr>
          <p:nvPr/>
        </p:nvSpPr>
        <p:spPr>
          <a:xfrm>
            <a:off x="310987" y="843558"/>
            <a:ext cx="8496944" cy="5040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The borrowing activity letter is sent</a:t>
            </a:r>
          </a:p>
        </p:txBody>
      </p:sp>
      <p:sp>
        <p:nvSpPr>
          <p:cNvPr id="7" name="Rectangle 6">
            <a:extLst>
              <a:ext uri="{FF2B5EF4-FFF2-40B4-BE49-F238E27FC236}">
                <a16:creationId xmlns:a16="http://schemas.microsoft.com/office/drawing/2014/main" id="{B6F5EBF8-A3BF-E7AA-7E12-EF0404EF980C}"/>
              </a:ext>
            </a:extLst>
          </p:cNvPr>
          <p:cNvSpPr/>
          <p:nvPr/>
        </p:nvSpPr>
        <p:spPr>
          <a:xfrm>
            <a:off x="1043608" y="1635646"/>
            <a:ext cx="216024" cy="1440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FBA966-20BC-B59E-5E03-A507398543FA}"/>
              </a:ext>
            </a:extLst>
          </p:cNvPr>
          <p:cNvSpPr/>
          <p:nvPr/>
        </p:nvSpPr>
        <p:spPr>
          <a:xfrm>
            <a:off x="202974" y="2083698"/>
            <a:ext cx="840633" cy="2000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542268"/>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455</TotalTime>
  <Words>935</Words>
  <Application>Microsoft Office PowerPoint</Application>
  <PresentationFormat>On-screen Show (16:9)</PresentationFormat>
  <Paragraphs>74</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Courier New</vt:lpstr>
      <vt:lpstr>IGeLU_2016_16X9 (1)</vt:lpstr>
      <vt:lpstr>Library Level Patron Notifications </vt:lpstr>
      <vt:lpstr>PowerPoint Presentation</vt:lpstr>
      <vt:lpstr>Introduction</vt:lpstr>
      <vt:lpstr>Introduction</vt:lpstr>
      <vt:lpstr>Introduction</vt:lpstr>
      <vt:lpstr>For example</vt:lpstr>
      <vt:lpstr>For example</vt:lpstr>
      <vt:lpstr>For example</vt:lpstr>
      <vt:lpstr>For example</vt:lpstr>
      <vt:lpstr>For example</vt:lpstr>
      <vt:lpstr>For example</vt:lpstr>
      <vt:lpstr>For example</vt:lpstr>
      <vt:lpstr>For example</vt:lpstr>
      <vt:lpstr>For example</vt:lpstr>
      <vt:lpstr>For example</vt:lpstr>
      <vt:lpstr>For example</vt:lpstr>
      <vt:lpstr>For example</vt:lpstr>
      <vt:lpstr>For example</vt:lpstr>
      <vt:lpstr>For example</vt:lpstr>
      <vt:lpstr>For example</vt:lpstr>
      <vt:lpstr>Configurations based on library – Borrowing Activity Letter </vt:lpstr>
      <vt:lpstr>Configurations based on library - Borrowing Activity Letter </vt:lpstr>
      <vt:lpstr>Configurations based on library - Borrowing Activity Letter </vt:lpstr>
      <vt:lpstr>Configurations based on library - Borrowing Activity Letter </vt:lpstr>
      <vt:lpstr>Configurations based on library - Borrowing Activity Letter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12</cp:revision>
  <dcterms:created xsi:type="dcterms:W3CDTF">2021-11-30T14:32:13Z</dcterms:created>
  <dcterms:modified xsi:type="dcterms:W3CDTF">2024-12-30T13:10:33Z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